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gif>
</file>

<file path=ppt/media/image10.gif>
</file>

<file path=ppt/media/image11.gif>
</file>

<file path=ppt/media/image12.gif>
</file>

<file path=ppt/media/image13.gif>
</file>

<file path=ppt/media/image2.png>
</file>

<file path=ppt/media/image3.png>
</file>

<file path=ppt/media/image4.png>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19b9523e2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19b9523e2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19b9523e2c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19b9523e2c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19b9523e2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19b9523e2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19b9523e2c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19b9523e2c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19b9523e2c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19b9523e2c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19b9523e2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19b9523e2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19b9523e2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19b9523e2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19b9523e2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19b9523e2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19b9523e2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19b9523e2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19b9523e2c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19b9523e2c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19b9523e2c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19b9523e2c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19b9523e2c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19b9523e2c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kaggle.com/datasets/debjeetdas/air-concentration-for-the-chernobyl-disaster"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matplotlib.org/basemap/" TargetMode="External"/><Relationship Id="rId4" Type="http://schemas.openxmlformats.org/officeDocument/2006/relationships/hyperlink" Target="https://docs.pyvista.org/version/stable/index.html" TargetMode="External"/><Relationship Id="rId9" Type="http://schemas.openxmlformats.org/officeDocument/2006/relationships/hyperlink" Target="https://ezgif.com/maker" TargetMode="External"/><Relationship Id="rId5" Type="http://schemas.openxmlformats.org/officeDocument/2006/relationships/hyperlink" Target="https://sci-visus.github.io/OpenVisus/" TargetMode="External"/><Relationship Id="rId6" Type="http://schemas.openxmlformats.org/officeDocument/2006/relationships/hyperlink" Target="https://numpy.org/doc/" TargetMode="External"/><Relationship Id="rId7" Type="http://schemas.openxmlformats.org/officeDocument/2006/relationships/hyperlink" Target="https://pandas.pydata.org/docs/" TargetMode="External"/><Relationship Id="rId8" Type="http://schemas.openxmlformats.org/officeDocument/2006/relationships/hyperlink" Target="https://matplotlib.org/stable/index.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gif"/><Relationship Id="rId4" Type="http://schemas.openxmlformats.org/officeDocument/2006/relationships/image" Target="../media/image13.gif"/><Relationship Id="rId5" Type="http://schemas.openxmlformats.org/officeDocument/2006/relationships/image" Target="../media/image10.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gif"/><Relationship Id="rId4" Type="http://schemas.openxmlformats.org/officeDocument/2006/relationships/image" Target="../media/image1.gif"/><Relationship Id="rId5" Type="http://schemas.openxmlformats.org/officeDocument/2006/relationships/image" Target="../media/image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gif"/><Relationship Id="rId4" Type="http://schemas.openxmlformats.org/officeDocument/2006/relationships/image" Target="../media/image8.gif"/><Relationship Id="rId5" Type="http://schemas.openxmlformats.org/officeDocument/2006/relationships/image" Target="../media/image11.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A Study of Air Pollution From the Chernobyl Disaster</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Adam Alder, Ben Ashton, and Spencer Lingwall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a:t>
            </a:r>
            <a:endParaRPr/>
          </a:p>
        </p:txBody>
      </p:sp>
      <p:sp>
        <p:nvSpPr>
          <p:cNvPr id="119" name="Google Shape;119;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Mercator Projection Problem: </a:t>
            </a:r>
            <a:endParaRPr/>
          </a:p>
          <a:p>
            <a:pPr indent="0" lvl="0" marL="0" rtl="0" algn="l">
              <a:spcBef>
                <a:spcPts val="1200"/>
              </a:spcBef>
              <a:spcAft>
                <a:spcPts val="0"/>
              </a:spcAft>
              <a:buNone/>
            </a:pPr>
            <a:r>
              <a:rPr lang="en"/>
              <a:t>VTK - Hard to do….</a:t>
            </a:r>
            <a:endParaRPr/>
          </a:p>
          <a:p>
            <a:pPr indent="0" lvl="0" marL="0" rtl="0" algn="l">
              <a:spcBef>
                <a:spcPts val="1200"/>
              </a:spcBef>
              <a:spcAft>
                <a:spcPts val="0"/>
              </a:spcAft>
              <a:buNone/>
            </a:pPr>
            <a:r>
              <a:rPr lang="en"/>
              <a:t>Pywidgets… Slow</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20" name="Google Shape;120;p22"/>
          <p:cNvPicPr preferRelativeResize="0"/>
          <p:nvPr/>
        </p:nvPicPr>
        <p:blipFill>
          <a:blip r:embed="rId3">
            <a:alphaModFix/>
          </a:blip>
          <a:stretch>
            <a:fillRect/>
          </a:stretch>
        </p:blipFill>
        <p:spPr>
          <a:xfrm>
            <a:off x="4572000" y="870486"/>
            <a:ext cx="3940776" cy="3698389"/>
          </a:xfrm>
          <a:prstGeom prst="rect">
            <a:avLst/>
          </a:prstGeom>
          <a:noFill/>
          <a:ln>
            <a:noFill/>
          </a:ln>
        </p:spPr>
      </p:pic>
      <p:pic>
        <p:nvPicPr>
          <p:cNvPr id="121" name="Google Shape;121;p22"/>
          <p:cNvPicPr preferRelativeResize="0"/>
          <p:nvPr/>
        </p:nvPicPr>
        <p:blipFill>
          <a:blip r:embed="rId4">
            <a:alphaModFix/>
          </a:blip>
          <a:stretch>
            <a:fillRect/>
          </a:stretch>
        </p:blipFill>
        <p:spPr>
          <a:xfrm>
            <a:off x="5358025" y="4232025"/>
            <a:ext cx="2482390" cy="269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Changes we made</a:t>
            </a:r>
            <a:endParaRPr/>
          </a:p>
        </p:txBody>
      </p:sp>
      <p:sp>
        <p:nvSpPr>
          <p:cNvPr id="127" name="Google Shape;12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 longer using VTK</a:t>
            </a:r>
            <a:endParaRPr/>
          </a:p>
          <a:p>
            <a:pPr indent="0" lvl="0" marL="0" rtl="0" algn="l">
              <a:spcBef>
                <a:spcPts val="1200"/>
              </a:spcBef>
              <a:spcAft>
                <a:spcPts val="0"/>
              </a:spcAft>
              <a:buNone/>
            </a:pPr>
            <a:r>
              <a:rPr lang="en"/>
              <a:t>Added a 3D Visualization</a:t>
            </a:r>
            <a:endParaRPr/>
          </a:p>
          <a:p>
            <a:pPr indent="0" lvl="0" marL="0" rtl="0" algn="l">
              <a:spcBef>
                <a:spcPts val="1200"/>
              </a:spcBef>
              <a:spcAft>
                <a:spcPts val="0"/>
              </a:spcAft>
              <a:buNone/>
            </a:pPr>
            <a:r>
              <a:rPr lang="en"/>
              <a:t>Turing Charts into Map visualizations</a:t>
            </a:r>
            <a:endParaRPr/>
          </a:p>
          <a:p>
            <a:pPr indent="0" lvl="0" marL="0" rtl="0" algn="l">
              <a:spcBef>
                <a:spcPts val="1200"/>
              </a:spcBef>
              <a:spcAft>
                <a:spcPts val="1200"/>
              </a:spcAft>
              <a:buNone/>
            </a:pPr>
            <a:r>
              <a:rPr lang="en"/>
              <a:t>Using GIFs to display the flow of time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3D Visualization - Demonstration</a:t>
            </a:r>
            <a:endParaRPr/>
          </a:p>
        </p:txBody>
      </p:sp>
      <p:sp>
        <p:nvSpPr>
          <p:cNvPr id="133" name="Google Shape;133;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4" name="Google Shape;134;p24"/>
          <p:cNvPicPr preferRelativeResize="0"/>
          <p:nvPr/>
        </p:nvPicPr>
        <p:blipFill>
          <a:blip r:embed="rId3">
            <a:alphaModFix/>
          </a:blip>
          <a:stretch>
            <a:fillRect/>
          </a:stretch>
        </p:blipFill>
        <p:spPr>
          <a:xfrm>
            <a:off x="963163" y="1017722"/>
            <a:ext cx="7217664" cy="38719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0" name="Google Shape;140;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5200">
                <a:solidFill>
                  <a:schemeClr val="accent2"/>
                </a:solidFill>
              </a:rPr>
              <a:t>QUESTIONS???</a:t>
            </a:r>
            <a:endParaRPr sz="5200">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sz="1700">
                <a:solidFill>
                  <a:schemeClr val="accent2"/>
                </a:solidFill>
              </a:rPr>
              <a:t>The Chernobyl Disaster left a mark of fear on the world from the terrifying effects of the nuclear fallout it caused. Not only was the immediate area destroyed, but areas hundreds of miles away were also affected. By studying the air pollution that came as a result of the disaster we can better inform people of the risks of nuclear power and how large mistakes can affect surrounding areas. </a:t>
            </a:r>
            <a:endParaRPr sz="1700">
              <a:solidFill>
                <a:schemeClr val="accent2"/>
              </a:solidFill>
            </a:endParaRPr>
          </a:p>
          <a:p>
            <a:pPr indent="0" lvl="0" marL="0" rtl="0" algn="l">
              <a:spcBef>
                <a:spcPts val="1200"/>
              </a:spcBef>
              <a:spcAft>
                <a:spcPts val="1200"/>
              </a:spcAft>
              <a:buNone/>
            </a:pPr>
            <a:r>
              <a:t/>
            </a:r>
            <a:endParaRPr/>
          </a:p>
        </p:txBody>
      </p:sp>
      <p:pic>
        <p:nvPicPr>
          <p:cNvPr id="62" name="Google Shape;62;p14"/>
          <p:cNvPicPr preferRelativeResize="0"/>
          <p:nvPr/>
        </p:nvPicPr>
        <p:blipFill>
          <a:blip r:embed="rId3">
            <a:alphaModFix/>
          </a:blip>
          <a:stretch>
            <a:fillRect/>
          </a:stretch>
        </p:blipFill>
        <p:spPr>
          <a:xfrm>
            <a:off x="4896424" y="2571750"/>
            <a:ext cx="3515426" cy="1997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Description</a:t>
            </a:r>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sz="1500">
                <a:solidFill>
                  <a:schemeClr val="accent2"/>
                </a:solidFill>
              </a:rPr>
              <a:t>The data used is from the Chernobyl Disaster Air Concentration dataset from OpenML. This dataset presents concentrations of Iodine-131 (I-131) and Caesium-134 (Cs-134) and Caesium-137 (Cs-137) as aerosol particles which were measured in specific location and date. Location is represented by country, locality, as well as latitude/longitude pairs. In the dataset, time is represented by the date (year/month/day), the time of day that sampling was concluded, and the duration of the sampling.</a:t>
            </a:r>
            <a:endParaRPr sz="1500">
              <a:solidFill>
                <a:schemeClr val="accent2"/>
              </a:solidFill>
            </a:endParaRPr>
          </a:p>
          <a:p>
            <a:pPr indent="0" lvl="0" marL="0" rtl="0" algn="l">
              <a:spcBef>
                <a:spcPts val="1200"/>
              </a:spcBef>
              <a:spcAft>
                <a:spcPts val="0"/>
              </a:spcAft>
              <a:buNone/>
            </a:pPr>
            <a:r>
              <a:rPr lang="en" sz="1500">
                <a:solidFill>
                  <a:schemeClr val="accent2"/>
                </a:solidFill>
              </a:rPr>
              <a:t>Our Data primarily comes from countries in Europe to the west of Ukraine. </a:t>
            </a:r>
            <a:endParaRPr sz="1500">
              <a:solidFill>
                <a:schemeClr val="accent2"/>
              </a:solidFill>
            </a:endParaRPr>
          </a:p>
          <a:p>
            <a:pPr indent="0" lvl="0" marL="0" rtl="0" algn="l">
              <a:spcBef>
                <a:spcPts val="1200"/>
              </a:spcBef>
              <a:spcAft>
                <a:spcPts val="1200"/>
              </a:spcAft>
              <a:buNone/>
            </a:pPr>
            <a:r>
              <a:rPr lang="en" sz="1500">
                <a:solidFill>
                  <a:schemeClr val="dk1"/>
                </a:solidFill>
              </a:rPr>
              <a:t>The dataset can be found at: </a:t>
            </a:r>
            <a:r>
              <a:rPr lang="en" sz="1500" u="sng">
                <a:solidFill>
                  <a:schemeClr val="dk1"/>
                </a:solidFill>
                <a:hlinkClick r:id="rId3">
                  <a:extLst>
                    <a:ext uri="{A12FA001-AC4F-418D-AE19-62706E023703}">
                      <ahyp:hlinkClr val="tx"/>
                    </a:ext>
                  </a:extLst>
                </a:hlinkClick>
              </a:rPr>
              <a:t>https://www.kaggle.com/datasets/debjeetdas/air-concentration-fheaor-the-chernobyl-disaster</a:t>
            </a:r>
            <a:r>
              <a:rPr lang="en" sz="1500">
                <a:solidFill>
                  <a:schemeClr val="dk1"/>
                </a:solidFill>
              </a:rPr>
              <a:t> </a:t>
            </a:r>
            <a:endParaRPr sz="15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Goals</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sz="1700">
                <a:solidFill>
                  <a:schemeClr val="dk1"/>
                </a:solidFill>
              </a:rPr>
              <a:t>Our primary questions we want answered are:</a:t>
            </a:r>
            <a:endParaRPr sz="1700">
              <a:solidFill>
                <a:schemeClr val="dk1"/>
              </a:solidFill>
            </a:endParaRPr>
          </a:p>
          <a:p>
            <a:pPr indent="-336550" lvl="0" marL="457200" rtl="0" algn="l">
              <a:spcBef>
                <a:spcPts val="1200"/>
              </a:spcBef>
              <a:spcAft>
                <a:spcPts val="0"/>
              </a:spcAft>
              <a:buClr>
                <a:schemeClr val="dk1"/>
              </a:buClr>
              <a:buSzPts val="1700"/>
              <a:buChar char="●"/>
            </a:pPr>
            <a:r>
              <a:rPr lang="en" sz="1700">
                <a:solidFill>
                  <a:schemeClr val="dk1"/>
                </a:solidFill>
              </a:rPr>
              <a:t>Which isotopes have the greatest concentration?</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How far did the particles travel from the nuclear site?</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Is there a wind drift that affected the area? What might the atmospheric currents look like?</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What is a safe distance from a disaster site such as Chernobyl?</a:t>
            </a:r>
            <a:endParaRPr sz="17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Tools And Libraries Used</a:t>
            </a:r>
            <a:endParaRPr/>
          </a:p>
        </p:txBody>
      </p:sp>
      <p:sp>
        <p:nvSpPr>
          <p:cNvPr id="80" name="Google Shape;8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Basemap: </a:t>
            </a:r>
            <a:r>
              <a:rPr lang="en" u="sng">
                <a:solidFill>
                  <a:schemeClr val="hlink"/>
                </a:solidFill>
                <a:hlinkClick r:id="rId3"/>
              </a:rPr>
              <a:t>https://matplotlib.org/basemap/</a:t>
            </a:r>
            <a:r>
              <a:rPr lang="en"/>
              <a:t> </a:t>
            </a:r>
            <a:endParaRPr/>
          </a:p>
          <a:p>
            <a:pPr indent="0" lvl="0" marL="0" rtl="0" algn="l">
              <a:spcBef>
                <a:spcPts val="1200"/>
              </a:spcBef>
              <a:spcAft>
                <a:spcPts val="0"/>
              </a:spcAft>
              <a:buNone/>
            </a:pPr>
            <a:r>
              <a:rPr lang="en"/>
              <a:t>Pyvista: </a:t>
            </a:r>
            <a:r>
              <a:rPr lang="en" u="sng">
                <a:solidFill>
                  <a:schemeClr val="hlink"/>
                </a:solidFill>
                <a:hlinkClick r:id="rId4"/>
              </a:rPr>
              <a:t>https://docs.pyvista.org/version/stable/index.html</a:t>
            </a:r>
            <a:r>
              <a:rPr lang="en"/>
              <a:t> </a:t>
            </a:r>
            <a:endParaRPr/>
          </a:p>
          <a:p>
            <a:pPr indent="0" lvl="0" marL="0" rtl="0" algn="l">
              <a:spcBef>
                <a:spcPts val="1200"/>
              </a:spcBef>
              <a:spcAft>
                <a:spcPts val="0"/>
              </a:spcAft>
              <a:buNone/>
            </a:pPr>
            <a:r>
              <a:rPr lang="en"/>
              <a:t>OpenVisus: </a:t>
            </a:r>
            <a:r>
              <a:rPr lang="en" u="sng">
                <a:solidFill>
                  <a:schemeClr val="hlink"/>
                </a:solidFill>
                <a:hlinkClick r:id="rId5"/>
              </a:rPr>
              <a:t>https://sci-visus.github.io/OpenVisus/</a:t>
            </a:r>
            <a:r>
              <a:rPr lang="en"/>
              <a:t> </a:t>
            </a:r>
            <a:endParaRPr/>
          </a:p>
          <a:p>
            <a:pPr indent="0" lvl="0" marL="0" rtl="0" algn="l">
              <a:spcBef>
                <a:spcPts val="1200"/>
              </a:spcBef>
              <a:spcAft>
                <a:spcPts val="0"/>
              </a:spcAft>
              <a:buNone/>
            </a:pPr>
            <a:r>
              <a:rPr lang="en"/>
              <a:t>Numpy: </a:t>
            </a:r>
            <a:r>
              <a:rPr lang="en" u="sng">
                <a:solidFill>
                  <a:schemeClr val="hlink"/>
                </a:solidFill>
                <a:hlinkClick r:id="rId6"/>
              </a:rPr>
              <a:t>https://numpy.org/doc/</a:t>
            </a:r>
            <a:r>
              <a:rPr lang="en"/>
              <a:t> </a:t>
            </a:r>
            <a:endParaRPr/>
          </a:p>
          <a:p>
            <a:pPr indent="0" lvl="0" marL="0" rtl="0" algn="l">
              <a:spcBef>
                <a:spcPts val="1200"/>
              </a:spcBef>
              <a:spcAft>
                <a:spcPts val="0"/>
              </a:spcAft>
              <a:buNone/>
            </a:pPr>
            <a:r>
              <a:rPr lang="en"/>
              <a:t>Pandas: </a:t>
            </a:r>
            <a:r>
              <a:rPr lang="en" u="sng">
                <a:solidFill>
                  <a:schemeClr val="hlink"/>
                </a:solidFill>
                <a:hlinkClick r:id="rId7"/>
              </a:rPr>
              <a:t>https://pandas.pydata.org/docs/</a:t>
            </a:r>
            <a:r>
              <a:rPr lang="en"/>
              <a:t> </a:t>
            </a:r>
            <a:endParaRPr/>
          </a:p>
          <a:p>
            <a:pPr indent="0" lvl="0" marL="0" rtl="0" algn="l">
              <a:spcBef>
                <a:spcPts val="1200"/>
              </a:spcBef>
              <a:spcAft>
                <a:spcPts val="0"/>
              </a:spcAft>
              <a:buNone/>
            </a:pPr>
            <a:r>
              <a:rPr lang="en"/>
              <a:t>Matplotlib: </a:t>
            </a:r>
            <a:r>
              <a:rPr lang="en" u="sng">
                <a:solidFill>
                  <a:schemeClr val="hlink"/>
                </a:solidFill>
                <a:hlinkClick r:id="rId8"/>
              </a:rPr>
              <a:t>https://matplotlib.org/stable/index.html</a:t>
            </a:r>
            <a:r>
              <a:rPr lang="en"/>
              <a:t> </a:t>
            </a:r>
            <a:endParaRPr/>
          </a:p>
          <a:p>
            <a:pPr indent="0" lvl="0" marL="0" rtl="0" algn="l">
              <a:spcBef>
                <a:spcPts val="1200"/>
              </a:spcBef>
              <a:spcAft>
                <a:spcPts val="0"/>
              </a:spcAft>
              <a:buNone/>
            </a:pPr>
            <a:r>
              <a:rPr lang="en"/>
              <a:t>Animated GIF Maker: </a:t>
            </a:r>
            <a:r>
              <a:rPr lang="en" u="sng">
                <a:solidFill>
                  <a:schemeClr val="hlink"/>
                </a:solidFill>
                <a:hlinkClick r:id="rId9"/>
              </a:rPr>
              <a:t>https://ezgif.com/maker</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920"/>
              <a:t>Description of Solution: Which Isotopes have the Greatest Concentration?</a:t>
            </a:r>
            <a:endParaRPr sz="1920"/>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From our visualizations we </a:t>
            </a:r>
            <a:r>
              <a:rPr lang="en"/>
              <a:t>could see that Iodine-131 (I-131) was the isotope with the highest concentration. It had concentrations of close to 70 Bq/m3 which was much higher than either Cesium Isotope.</a:t>
            </a:r>
            <a:endParaRPr/>
          </a:p>
        </p:txBody>
      </p:sp>
      <p:pic>
        <p:nvPicPr>
          <p:cNvPr id="87" name="Google Shape;87;p18"/>
          <p:cNvPicPr preferRelativeResize="0"/>
          <p:nvPr/>
        </p:nvPicPr>
        <p:blipFill>
          <a:blip r:embed="rId3">
            <a:alphaModFix/>
          </a:blip>
          <a:stretch>
            <a:fillRect/>
          </a:stretch>
        </p:blipFill>
        <p:spPr>
          <a:xfrm>
            <a:off x="6039850" y="2360147"/>
            <a:ext cx="2792450" cy="2030052"/>
          </a:xfrm>
          <a:prstGeom prst="rect">
            <a:avLst/>
          </a:prstGeom>
          <a:noFill/>
          <a:ln>
            <a:noFill/>
          </a:ln>
        </p:spPr>
      </p:pic>
      <p:pic>
        <p:nvPicPr>
          <p:cNvPr id="88" name="Google Shape;88;p18"/>
          <p:cNvPicPr preferRelativeResize="0"/>
          <p:nvPr/>
        </p:nvPicPr>
        <p:blipFill>
          <a:blip r:embed="rId4">
            <a:alphaModFix/>
          </a:blip>
          <a:stretch>
            <a:fillRect/>
          </a:stretch>
        </p:blipFill>
        <p:spPr>
          <a:xfrm>
            <a:off x="311699" y="2360147"/>
            <a:ext cx="2792450" cy="2030052"/>
          </a:xfrm>
          <a:prstGeom prst="rect">
            <a:avLst/>
          </a:prstGeom>
          <a:noFill/>
          <a:ln>
            <a:noFill/>
          </a:ln>
        </p:spPr>
      </p:pic>
      <p:pic>
        <p:nvPicPr>
          <p:cNvPr id="89" name="Google Shape;89;p18"/>
          <p:cNvPicPr preferRelativeResize="0"/>
          <p:nvPr/>
        </p:nvPicPr>
        <p:blipFill>
          <a:blip r:embed="rId5">
            <a:alphaModFix/>
          </a:blip>
          <a:stretch>
            <a:fillRect/>
          </a:stretch>
        </p:blipFill>
        <p:spPr>
          <a:xfrm>
            <a:off x="3175775" y="2360141"/>
            <a:ext cx="2792450" cy="203005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rgbClr val="000000"/>
              </a:buClr>
              <a:buSzPct val="51562"/>
              <a:buFont typeface="Arial"/>
              <a:buNone/>
            </a:pPr>
            <a:r>
              <a:rPr lang="en" sz="1920"/>
              <a:t>Description of Solution: </a:t>
            </a:r>
            <a:r>
              <a:rPr lang="en" sz="2033"/>
              <a:t>How far did the particles travel from the nuclear site?</a:t>
            </a:r>
            <a:endParaRPr sz="3133"/>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biggest concentration of the isotopes was found in Austria. There was also an early spike in S</a:t>
            </a:r>
            <a:r>
              <a:rPr lang="en"/>
              <a:t>weden</a:t>
            </a:r>
            <a:r>
              <a:rPr lang="en"/>
              <a:t> within the first few days. This means the isotopes travelled quickly across Europe and within a few days had covered most of the area. Areas Like Austria and Switzerland which were mountainous caught the isotopes and appeared to trap them. This means the isotopes easily traveled 1000 miles over the course of 2 days. Over mountainous terrain they took around 4 days to go the same distance.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1920"/>
              <a:t>Description of Solution: </a:t>
            </a:r>
            <a:r>
              <a:rPr lang="en" sz="2033"/>
              <a:t>How far did the particles travel from the nuclear site?</a:t>
            </a:r>
            <a:endParaRPr/>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2" name="Google Shape;102;p20"/>
          <p:cNvPicPr preferRelativeResize="0"/>
          <p:nvPr/>
        </p:nvPicPr>
        <p:blipFill>
          <a:blip r:embed="rId3">
            <a:alphaModFix/>
          </a:blip>
          <a:stretch>
            <a:fillRect/>
          </a:stretch>
        </p:blipFill>
        <p:spPr>
          <a:xfrm>
            <a:off x="425551" y="1827262"/>
            <a:ext cx="2505326" cy="2066824"/>
          </a:xfrm>
          <a:prstGeom prst="rect">
            <a:avLst/>
          </a:prstGeom>
          <a:noFill/>
          <a:ln>
            <a:noFill/>
          </a:ln>
        </p:spPr>
      </p:pic>
      <p:pic>
        <p:nvPicPr>
          <p:cNvPr id="103" name="Google Shape;103;p20"/>
          <p:cNvPicPr preferRelativeResize="0"/>
          <p:nvPr/>
        </p:nvPicPr>
        <p:blipFill>
          <a:blip r:embed="rId4">
            <a:alphaModFix/>
          </a:blip>
          <a:stretch>
            <a:fillRect/>
          </a:stretch>
        </p:blipFill>
        <p:spPr>
          <a:xfrm>
            <a:off x="6063301" y="1827250"/>
            <a:ext cx="2505326" cy="2066826"/>
          </a:xfrm>
          <a:prstGeom prst="rect">
            <a:avLst/>
          </a:prstGeom>
          <a:noFill/>
          <a:ln>
            <a:noFill/>
          </a:ln>
        </p:spPr>
      </p:pic>
      <p:pic>
        <p:nvPicPr>
          <p:cNvPr id="104" name="Google Shape;104;p20"/>
          <p:cNvPicPr preferRelativeResize="0"/>
          <p:nvPr/>
        </p:nvPicPr>
        <p:blipFill>
          <a:blip r:embed="rId5">
            <a:alphaModFix/>
          </a:blip>
          <a:stretch>
            <a:fillRect/>
          </a:stretch>
        </p:blipFill>
        <p:spPr>
          <a:xfrm>
            <a:off x="3244424" y="1836047"/>
            <a:ext cx="2505326" cy="204926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1200"/>
              </a:spcAft>
              <a:buNone/>
            </a:pPr>
            <a:r>
              <a:rPr lang="en" sz="1697"/>
              <a:t>Description of Solution: </a:t>
            </a:r>
            <a:r>
              <a:rPr lang="en" sz="1700"/>
              <a:t>Is there a wind drift that affected the area? What might the atmospheric currents look like?</a:t>
            </a:r>
            <a:endParaRPr/>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Atmospheric currents were rather hard to deduce from the data as we only had radiation data. We were to deduce isotope </a:t>
            </a:r>
            <a:r>
              <a:rPr lang="en"/>
              <a:t>approximate</a:t>
            </a:r>
            <a:r>
              <a:rPr lang="en"/>
              <a:t> travel paths that would have had to occur to have the concentrations that we were seeing. </a:t>
            </a:r>
            <a:endParaRPr/>
          </a:p>
        </p:txBody>
      </p:sp>
      <p:pic>
        <p:nvPicPr>
          <p:cNvPr id="111" name="Google Shape;111;p21"/>
          <p:cNvPicPr preferRelativeResize="0"/>
          <p:nvPr/>
        </p:nvPicPr>
        <p:blipFill>
          <a:blip r:embed="rId3">
            <a:alphaModFix/>
          </a:blip>
          <a:stretch>
            <a:fillRect/>
          </a:stretch>
        </p:blipFill>
        <p:spPr>
          <a:xfrm>
            <a:off x="311694" y="2519426"/>
            <a:ext cx="2859699" cy="2049451"/>
          </a:xfrm>
          <a:prstGeom prst="rect">
            <a:avLst/>
          </a:prstGeom>
          <a:noFill/>
          <a:ln>
            <a:noFill/>
          </a:ln>
        </p:spPr>
      </p:pic>
      <p:pic>
        <p:nvPicPr>
          <p:cNvPr id="112" name="Google Shape;112;p21"/>
          <p:cNvPicPr preferRelativeResize="0"/>
          <p:nvPr/>
        </p:nvPicPr>
        <p:blipFill>
          <a:blip r:embed="rId4">
            <a:alphaModFix/>
          </a:blip>
          <a:stretch>
            <a:fillRect/>
          </a:stretch>
        </p:blipFill>
        <p:spPr>
          <a:xfrm>
            <a:off x="3224937" y="2519427"/>
            <a:ext cx="2859699" cy="2049449"/>
          </a:xfrm>
          <a:prstGeom prst="rect">
            <a:avLst/>
          </a:prstGeom>
          <a:noFill/>
          <a:ln>
            <a:noFill/>
          </a:ln>
        </p:spPr>
      </p:pic>
      <p:pic>
        <p:nvPicPr>
          <p:cNvPr id="113" name="Google Shape;113;p21"/>
          <p:cNvPicPr preferRelativeResize="0"/>
          <p:nvPr/>
        </p:nvPicPr>
        <p:blipFill>
          <a:blip r:embed="rId5">
            <a:alphaModFix/>
          </a:blip>
          <a:stretch>
            <a:fillRect/>
          </a:stretch>
        </p:blipFill>
        <p:spPr>
          <a:xfrm>
            <a:off x="6138169" y="2519431"/>
            <a:ext cx="2859699" cy="204944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